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Clear Sans" charset="1" panose="020B0503030202020304"/>
      <p:regular r:id="rId13"/>
    </p:embeddedFont>
    <p:embeddedFont>
      <p:font typeface="Clear Sans Bold" charset="1" panose="020B0803030202020304"/>
      <p:regular r:id="rId14"/>
    </p:embeddedFont>
    <p:embeddedFont>
      <p:font typeface="Clear Sans Italics" charset="1" panose="020B0503030202090304"/>
      <p:regular r:id="rId15"/>
    </p:embeddedFont>
    <p:embeddedFont>
      <p:font typeface="Clear Sans Bold Italics" charset="1" panose="020B0803030202090304"/>
      <p:regular r:id="rId16"/>
    </p:embeddedFont>
    <p:embeddedFont>
      <p:font typeface="Clear Sans Thin" charset="1" panose="020B0203030202020304"/>
      <p:regular r:id="rId17"/>
    </p:embeddedFont>
    <p:embeddedFont>
      <p:font typeface="Clear Sans Light" charset="1" panose="020B0303030202020304"/>
      <p:regular r:id="rId18"/>
    </p:embeddedFont>
    <p:embeddedFont>
      <p:font typeface="Clear Sans Medium" charset="1" panose="020B0603030202020304"/>
      <p:regular r:id="rId19"/>
    </p:embeddedFont>
    <p:embeddedFont>
      <p:font typeface="Clear Sans Medium Italics" charset="1" panose="020B06030302020903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DUF2isFWsqVSYhbaACYtbgcLi_YjDqpE3GLQIVgkKQg/edit#gid=69851113" TargetMode="External" Type="http://schemas.openxmlformats.org/officeDocument/2006/relationships/hyperlink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76" t="0" r="4513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565277" y="1028700"/>
            <a:ext cx="3909677" cy="689712"/>
            <a:chOff x="0" y="0"/>
            <a:chExt cx="5212903" cy="9196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35133" y="119052"/>
              <a:ext cx="3777770" cy="579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6"/>
                </a:lnSpc>
              </a:pPr>
              <a:r>
                <a:rPr lang="en-US" sz="2676">
                  <a:solidFill>
                    <a:srgbClr val="000000"/>
                  </a:solidFill>
                  <a:latin typeface="Hammersmith One Bold"/>
                </a:rPr>
                <a:t>10 aout 2023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5400000">
              <a:off x="8515" y="-8515"/>
              <a:ext cx="919616" cy="936646"/>
            </a:xfrm>
            <a:custGeom>
              <a:avLst/>
              <a:gdLst/>
              <a:ahLst/>
              <a:cxnLst/>
              <a:rect r="r" b="b" t="t" l="l"/>
              <a:pathLst>
                <a:path h="936646" w="919616">
                  <a:moveTo>
                    <a:pt x="0" y="0"/>
                  </a:moveTo>
                  <a:lnTo>
                    <a:pt x="919616" y="0"/>
                  </a:lnTo>
                  <a:lnTo>
                    <a:pt x="919616" y="936646"/>
                  </a:lnTo>
                  <a:lnTo>
                    <a:pt x="0" y="93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565277" y="8881666"/>
            <a:ext cx="53414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lear Sans"/>
              </a:rPr>
              <a:t>Présenté par : Thibault Vinchent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65277" y="6451333"/>
            <a:ext cx="6389418" cy="1925908"/>
            <a:chOff x="0" y="0"/>
            <a:chExt cx="8519224" cy="25678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09644" cy="562379"/>
            </a:xfrm>
            <a:custGeom>
              <a:avLst/>
              <a:gdLst/>
              <a:ahLst/>
              <a:cxnLst/>
              <a:rect r="r" b="b" t="t" l="l"/>
              <a:pathLst>
                <a:path h="562379" w="7609644">
                  <a:moveTo>
                    <a:pt x="0" y="0"/>
                  </a:moveTo>
                  <a:lnTo>
                    <a:pt x="7609644" y="0"/>
                  </a:lnTo>
                  <a:lnTo>
                    <a:pt x="7609644" y="562379"/>
                  </a:lnTo>
                  <a:lnTo>
                    <a:pt x="0" y="56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71" t="-308623" r="-7088" b="-104273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120500"/>
              <a:ext cx="8519224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lear Sans"/>
                </a:rPr>
                <a:t>Analyse et refactorisation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lear Sans"/>
                </a:rPr>
                <a:t>de projet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06103" y="1957547"/>
            <a:ext cx="6753197" cy="4774774"/>
          </a:xfrm>
          <a:custGeom>
            <a:avLst/>
            <a:gdLst/>
            <a:ahLst/>
            <a:cxnLst/>
            <a:rect r="r" b="b" t="t" l="l"/>
            <a:pathLst>
              <a:path h="4774774" w="6753197">
                <a:moveTo>
                  <a:pt x="0" y="0"/>
                </a:moveTo>
                <a:lnTo>
                  <a:pt x="6753197" y="0"/>
                </a:lnTo>
                <a:lnTo>
                  <a:pt x="6753197" y="4774774"/>
                </a:lnTo>
                <a:lnTo>
                  <a:pt x="0" y="4774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13" t="-7591" r="-7420" b="-741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27596" y="2311199"/>
            <a:ext cx="3634536" cy="117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3"/>
              </a:lnSpc>
              <a:spcBef>
                <a:spcPct val="0"/>
              </a:spcBef>
            </a:pPr>
            <a:r>
              <a:rPr lang="en-US" sz="6923">
                <a:solidFill>
                  <a:srgbClr val="2D2E88"/>
                </a:solidFill>
                <a:latin typeface="Open Sans Extra Bold"/>
              </a:rPr>
              <a:t>Trivia JS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766722"/>
            <a:ext cx="11344458" cy="3733274"/>
            <a:chOff x="0" y="0"/>
            <a:chExt cx="15125944" cy="4977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60390"/>
              <a:ext cx="15125944" cy="3017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Correction de bugs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Refactorisation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Ajout de fonctionnalités mineure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Refacto via openAI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Modifications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95507" y="952500"/>
            <a:ext cx="16572492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-160">
                <a:solidFill>
                  <a:srgbClr val="FFFFFF"/>
                </a:solidFill>
                <a:latin typeface="Hammersmith One"/>
              </a:rPr>
              <a:t>Correction du bug Nan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45424"/>
            <a:ext cx="469064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SE REPRODUIT À CHAQUE FOIS POUR LE PREMIER JOUEUR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89400" y="5145424"/>
            <a:ext cx="4690646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PROMPT OPENAI « CE CODE M'AFFICHE UNE ERREUR NAN POUR LE PREMIER JOUEUR, PEUX-TU ME DIRE D'OÙ CELA PROVIENT? » -&gt; ERREUR TROUVÉE, CODE FONCTIONNEL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50099" y="5145424"/>
            <a:ext cx="4690646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LE BUG PROVENAIT DU FAIT QUE LES ARRAY SONT INDÉXÉS À 0 ALORS QUE LE PROGRAMME LES INDEXAIENT À 1 CAR SUR LA BASE DU HOWMANYPLAYERS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389400" y="4131361"/>
            <a:ext cx="587541" cy="611143"/>
            <a:chOff x="0" y="0"/>
            <a:chExt cx="783388" cy="81485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50099" y="4131361"/>
            <a:ext cx="587541" cy="611143"/>
            <a:chOff x="0" y="0"/>
            <a:chExt cx="783388" cy="81485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131361"/>
            <a:ext cx="629403" cy="611143"/>
            <a:chOff x="0" y="0"/>
            <a:chExt cx="839203" cy="81485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 u="none">
                  <a:solidFill>
                    <a:srgbClr val="000000"/>
                  </a:solidFill>
                  <a:latin typeface="Clear Sans Medium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95507" y="952500"/>
            <a:ext cx="16572492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-160">
                <a:solidFill>
                  <a:srgbClr val="FFFFFF"/>
                </a:solidFill>
                <a:latin typeface="Hammersmith One"/>
              </a:rPr>
              <a:t>Refactorisaton</a:t>
            </a:r>
          </a:p>
          <a:p>
            <a:pPr>
              <a:lnSpc>
                <a:spcPts val="104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45424"/>
            <a:ext cx="469064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CORRECTION DES ERREURS D’ANGLAIS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179159" y="5145424"/>
            <a:ext cx="469064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CODE DANS THIS.ROLL DUPLIQUÉ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60141" y="5145424"/>
            <a:ext cx="299054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CODE DANS THIS.WASCORRECTLYANSWERED DUPLIQUÉ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5179159" y="4131361"/>
            <a:ext cx="587541" cy="611143"/>
            <a:chOff x="0" y="0"/>
            <a:chExt cx="783388" cy="81485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60141" y="4131361"/>
            <a:ext cx="587541" cy="611143"/>
            <a:chOff x="0" y="0"/>
            <a:chExt cx="783388" cy="81485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131361"/>
            <a:ext cx="629403" cy="611143"/>
            <a:chOff x="0" y="0"/>
            <a:chExt cx="839203" cy="81485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 u="none">
                  <a:solidFill>
                    <a:srgbClr val="000000"/>
                  </a:solidFill>
                  <a:latin typeface="Clear Sans Medium"/>
                </a:rPr>
                <a:t>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098177" y="5145424"/>
            <a:ext cx="486353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RENAMING DE WASCORRECTLYANSWERED EN GOODANSWER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3098177" y="4131361"/>
            <a:ext cx="587541" cy="611143"/>
            <a:chOff x="0" y="0"/>
            <a:chExt cx="783388" cy="814857"/>
          </a:xfrm>
        </p:grpSpPr>
        <p:sp>
          <p:nvSpPr>
            <p:cNvPr name="AutoShape 19" id="19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95507" y="952500"/>
            <a:ext cx="16572492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-160">
                <a:solidFill>
                  <a:srgbClr val="FFFFFF"/>
                </a:solidFill>
                <a:latin typeface="Hammersmith One"/>
              </a:rPr>
              <a:t>Ajout de fonctionnalités mineures</a:t>
            </a:r>
          </a:p>
          <a:p>
            <a:pPr>
              <a:lnSpc>
                <a:spcPts val="104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45424"/>
            <a:ext cx="394145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MESSAGE « NEXT » / « PLAYER HAS WON »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145424"/>
            <a:ext cx="469064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DEBUG ET IMPLÉMENTATION DE ISPLAYABLE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131361"/>
            <a:ext cx="587541" cy="611143"/>
            <a:chOff x="0" y="0"/>
            <a:chExt cx="783388" cy="814857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131361"/>
            <a:ext cx="629403" cy="611143"/>
            <a:chOff x="0" y="0"/>
            <a:chExt cx="839203" cy="81485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 u="none">
                  <a:solidFill>
                    <a:srgbClr val="000000"/>
                  </a:solidFill>
                  <a:latin typeface="Clear Sans Medium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903219" y="1462043"/>
            <a:ext cx="14728050" cy="7362915"/>
            <a:chOff x="0" y="0"/>
            <a:chExt cx="19637400" cy="9817220"/>
          </a:xfrm>
        </p:grpSpPr>
        <p:sp>
          <p:nvSpPr>
            <p:cNvPr name="Freeform 3" id="3"/>
            <p:cNvSpPr/>
            <p:nvPr/>
          </p:nvSpPr>
          <p:spPr>
            <a:xfrm flipH="true" flipV="false" rot="-5400000">
              <a:off x="9816011" y="-4169"/>
              <a:ext cx="9817220" cy="9825559"/>
            </a:xfrm>
            <a:custGeom>
              <a:avLst/>
              <a:gdLst/>
              <a:ahLst/>
              <a:cxnLst/>
              <a:rect r="r" b="b" t="t" l="l"/>
              <a:pathLst>
                <a:path h="9825559" w="9817220">
                  <a:moveTo>
                    <a:pt x="9817219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19" y="9825558"/>
                  </a:lnTo>
                  <a:lnTo>
                    <a:pt x="981721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t="0" r="-3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5400000">
              <a:off x="4169" y="-4169"/>
              <a:ext cx="9817220" cy="9825559"/>
            </a:xfrm>
            <a:custGeom>
              <a:avLst/>
              <a:gdLst/>
              <a:ahLst/>
              <a:cxnLst/>
              <a:rect r="r" b="b" t="t" l="l"/>
              <a:pathLst>
                <a:path h="9825559" w="9817220">
                  <a:moveTo>
                    <a:pt x="9817220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20" y="9825558"/>
                  </a:lnTo>
                  <a:lnTo>
                    <a:pt x="981722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t="0" r="-34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49285" y="809762"/>
            <a:ext cx="5610261" cy="11401452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03450" t="0" r="-1034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07582" y="990600"/>
            <a:ext cx="7747186" cy="73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 spc="-92" u="sng">
                <a:solidFill>
                  <a:srgbClr val="000000"/>
                </a:solidFill>
                <a:latin typeface="Hammersmith One"/>
              </a:rPr>
              <a:t>Refacto via openAI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07582" y="2590364"/>
            <a:ext cx="8951718" cy="700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Utilisation d'objets littéraux pour stocker les questions par catégorie.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Utilisation de constantes pour des valeurs répétées.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Simplification des conditions pour déterminer la catégorie actuelle.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Utilisation de méthodes pour améliorer la lisibilité et la modularité du code.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Utilisation de l'opérateur modulo pour sélectionner la catégorie.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MAIS petite erreur : suppression de l'appel à game.roll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48329" y="1184755"/>
            <a:ext cx="8139861" cy="38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1"/>
              </a:lnSpc>
            </a:pPr>
            <a:r>
              <a:rPr lang="en-US" sz="3172">
                <a:solidFill>
                  <a:srgbClr val="000000"/>
                </a:solidFill>
                <a:latin typeface="Clear Sans"/>
                <a:hlinkClick r:id="rId2" tooltip="https://docs.google.com/spreadsheets/d/1DUF2isFWsqVSYhbaACYtbgcLi_YjDqpE3GLQIVgkKQg/edit#gid=69851113"/>
              </a:rPr>
              <a:t>2 matinées passées sur le projet</a:t>
            </a:r>
          </a:p>
          <a:p>
            <a:pPr>
              <a:lnSpc>
                <a:spcPts val="4441"/>
              </a:lnSpc>
            </a:pPr>
          </a:p>
          <a:p>
            <a:pPr>
              <a:lnSpc>
                <a:spcPts val="4441"/>
              </a:lnSpc>
            </a:pPr>
            <a:r>
              <a:rPr lang="en-US" sz="3172">
                <a:solidFill>
                  <a:srgbClr val="000000"/>
                </a:solidFill>
                <a:latin typeface="Clear Sans"/>
                <a:hlinkClick r:id="rId3" tooltip="https://docs.google.com/spreadsheets/d/1DUF2isFWsqVSYhbaACYtbgcLi_YjDqpE3GLQIVgkKQg/edit#gid=69851113"/>
              </a:rPr>
              <a:t>J’ai plus tenté de comprendre que de modifier le code</a:t>
            </a:r>
          </a:p>
          <a:p>
            <a:pPr>
              <a:lnSpc>
                <a:spcPts val="4441"/>
              </a:lnSpc>
            </a:pPr>
          </a:p>
          <a:p>
            <a:pPr>
              <a:lnSpc>
                <a:spcPts val="4441"/>
              </a:lnSpc>
            </a:pPr>
            <a:r>
              <a:rPr lang="en-US" sz="3172">
                <a:solidFill>
                  <a:srgbClr val="000000"/>
                </a:solidFill>
                <a:latin typeface="Clear Sans"/>
                <a:hlinkClick r:id="rId4" tooltip="https://docs.google.com/spreadsheets/d/1DUF2isFWsqVSYhbaACYtbgcLi_YjDqpE3GLQIVgkKQg/edit#gid=69851113"/>
              </a:rPr>
              <a:t>Il y encore des axes d’amélioration</a:t>
            </a:r>
          </a:p>
          <a:p>
            <a:pPr>
              <a:lnSpc>
                <a:spcPts val="4441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7888922"/>
            <a:ext cx="6486916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5540" y="0"/>
            <a:ext cx="8742460" cy="10287000"/>
            <a:chOff x="0" y="0"/>
            <a:chExt cx="116566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719" t="13149" r="24073" b="0"/>
            <a:stretch>
              <a:fillRect/>
            </a:stretch>
          </p:blipFill>
          <p:spPr>
            <a:xfrm flipH="false" flipV="false">
              <a:off x="0" y="0"/>
              <a:ext cx="1165661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04909" y="3938505"/>
            <a:ext cx="7203163" cy="1914690"/>
            <a:chOff x="0" y="0"/>
            <a:chExt cx="9604218" cy="25529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14746"/>
              <a:ext cx="96042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Hammersmith One"/>
                </a:rPr>
                <a:t>Des questions 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9604218" cy="1797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52"/>
                </a:lnSpc>
              </a:pPr>
              <a:r>
                <a:rPr lang="en-US" sz="8424" spc="-168">
                  <a:solidFill>
                    <a:srgbClr val="000000"/>
                  </a:solidFill>
                  <a:latin typeface="Hammersmith One"/>
                </a:rPr>
                <a:t>Merci 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67123" y="1344806"/>
            <a:ext cx="7203163" cy="1270721"/>
            <a:chOff x="0" y="0"/>
            <a:chExt cx="9604218" cy="169429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644079" y="249934"/>
              <a:ext cx="6960139" cy="589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9"/>
                </a:lnSpc>
              </a:pPr>
              <a:r>
                <a:rPr lang="en-US" sz="2656">
                  <a:solidFill>
                    <a:srgbClr val="000000"/>
                  </a:solidFill>
                  <a:latin typeface="Hammersmith One Bold"/>
                </a:rPr>
                <a:t>Présenté par : Thibault Vinchent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5400000">
              <a:off x="15688" y="-15688"/>
              <a:ext cx="1694295" cy="1725671"/>
            </a:xfrm>
            <a:custGeom>
              <a:avLst/>
              <a:gdLst/>
              <a:ahLst/>
              <a:cxnLst/>
              <a:rect r="r" b="b" t="t" l="l"/>
              <a:pathLst>
                <a:path h="1725671" w="1694295">
                  <a:moveTo>
                    <a:pt x="0" y="0"/>
                  </a:moveTo>
                  <a:lnTo>
                    <a:pt x="1694295" y="0"/>
                  </a:lnTo>
                  <a:lnTo>
                    <a:pt x="1694295" y="1725671"/>
                  </a:lnTo>
                  <a:lnTo>
                    <a:pt x="0" y="1725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-5240477" y="4742132"/>
            <a:ext cx="10861953" cy="802736"/>
          </a:xfrm>
          <a:custGeom>
            <a:avLst/>
            <a:gdLst/>
            <a:ahLst/>
            <a:cxnLst/>
            <a:rect r="r" b="b" t="t" l="l"/>
            <a:pathLst>
              <a:path h="802736" w="10861953">
                <a:moveTo>
                  <a:pt x="0" y="0"/>
                </a:moveTo>
                <a:lnTo>
                  <a:pt x="10861954" y="0"/>
                </a:lnTo>
                <a:lnTo>
                  <a:pt x="10861954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6416234"/>
            <a:ext cx="5474614" cy="3870766"/>
          </a:xfrm>
          <a:custGeom>
            <a:avLst/>
            <a:gdLst/>
            <a:ahLst/>
            <a:cxnLst/>
            <a:rect r="r" b="b" t="t" l="l"/>
            <a:pathLst>
              <a:path h="3870766" w="5474614">
                <a:moveTo>
                  <a:pt x="0" y="0"/>
                </a:moveTo>
                <a:lnTo>
                  <a:pt x="5474614" y="0"/>
                </a:lnTo>
                <a:lnTo>
                  <a:pt x="5474614" y="3870766"/>
                </a:lnTo>
                <a:lnTo>
                  <a:pt x="0" y="3870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13" t="-7591" r="-7420" b="-741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06232" y="6689011"/>
            <a:ext cx="2946409" cy="96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  <a:spcBef>
                <a:spcPct val="0"/>
              </a:spcBef>
            </a:pPr>
            <a:r>
              <a:rPr lang="en-US" sz="5612">
                <a:solidFill>
                  <a:srgbClr val="2D2E88"/>
                </a:solidFill>
                <a:latin typeface="Open Sans Extra Bold"/>
              </a:rPr>
              <a:t>Trivia JS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3768585"/>
            <a:chOff x="0" y="0"/>
            <a:chExt cx="12192000" cy="50247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37" r="0" b="35541"/>
            <a:stretch>
              <a:fillRect/>
            </a:stretch>
          </p:blipFill>
          <p:spPr>
            <a:xfrm flipH="false" flipV="false">
              <a:off x="0" y="0"/>
              <a:ext cx="12192000" cy="502478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9144000" cy="3768585"/>
          </a:xfrm>
          <a:prstGeom prst="rect">
            <a:avLst/>
          </a:prstGeom>
          <a:solidFill>
            <a:srgbClr val="9BC21C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858556"/>
            <a:ext cx="6685111" cy="2051473"/>
            <a:chOff x="0" y="0"/>
            <a:chExt cx="8913481" cy="2735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3989"/>
              <a:ext cx="87966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Nos points de discussion clés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8913481" cy="1808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Sommaire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46496" y="5170939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Lien du projet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6496" y="8205196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Revue de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7107" y="6694671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Modifications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6496" y="6694671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Premier démarrage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7107" y="5170939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Rédaction de la notice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7107" y="8205196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 Bold"/>
              </a:rPr>
              <a:t>Conclusion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2758918" y="5313348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9798894" y="5313348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758918" y="6815783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9798894" y="6815783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2758918" y="8326308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9798894" y="8326308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371956" y="1699828"/>
            <a:ext cx="6887344" cy="6887344"/>
          </a:xfrm>
          <a:custGeom>
            <a:avLst/>
            <a:gdLst/>
            <a:ahLst/>
            <a:cxnLst/>
            <a:rect r="r" b="b" t="t" l="l"/>
            <a:pathLst>
              <a:path h="6887344" w="6887344">
                <a:moveTo>
                  <a:pt x="0" y="0"/>
                </a:moveTo>
                <a:lnTo>
                  <a:pt x="6887344" y="0"/>
                </a:lnTo>
                <a:lnTo>
                  <a:pt x="6887344" y="6887344"/>
                </a:lnTo>
                <a:lnTo>
                  <a:pt x="0" y="688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4350" y="3766076"/>
            <a:ext cx="8115300" cy="2095447"/>
            <a:chOff x="0" y="0"/>
            <a:chExt cx="10820400" cy="27939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52819"/>
              <a:ext cx="10820400" cy="708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55"/>
                </a:lnSpc>
              </a:pPr>
              <a:r>
                <a:rPr lang="en-US" sz="3350" u="sng">
                  <a:solidFill>
                    <a:srgbClr val="FFFFFF"/>
                  </a:solidFill>
                  <a:latin typeface="Hammersmith One"/>
                </a:rPr>
                <a:t>https://github.com/tvinchent/LyrTriviaJS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5137"/>
              <a:ext cx="10820400" cy="1808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49"/>
                </a:lnSpc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Lien du projet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69528" cy="10287000"/>
          </a:xfrm>
          <a:custGeom>
            <a:avLst/>
            <a:gdLst/>
            <a:ahLst/>
            <a:cxnLst/>
            <a:rect r="r" b="b" t="t" l="l"/>
            <a:pathLst>
              <a:path h="10287000" w="18669528">
                <a:moveTo>
                  <a:pt x="0" y="0"/>
                </a:moveTo>
                <a:lnTo>
                  <a:pt x="18669528" y="0"/>
                </a:lnTo>
                <a:lnTo>
                  <a:pt x="186695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5535" b="-12782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2250573"/>
            <a:ext cx="4084060" cy="732069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5474481" y="2250573"/>
            <a:ext cx="4084060" cy="732069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9923376" y="2250573"/>
            <a:ext cx="7385334" cy="732069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405516" y="2646045"/>
            <a:ext cx="3335540" cy="333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5100">
                <a:solidFill>
                  <a:srgbClr val="000000"/>
                </a:solidFill>
                <a:latin typeface="Clear Sans"/>
              </a:rPr>
              <a:t>Installation à partir de GitHub</a:t>
            </a:r>
          </a:p>
          <a:p>
            <a:pPr>
              <a:lnSpc>
                <a:spcPts val="663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6862"/>
            <a:ext cx="9454902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Hammersmith One Bold"/>
              </a:rPr>
              <a:t>Premier démarrage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6151" y="2646045"/>
            <a:ext cx="3335540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5100">
                <a:solidFill>
                  <a:srgbClr val="000000"/>
                </a:solidFill>
                <a:latin typeface="Clear Sans"/>
              </a:rPr>
              <a:t>Lancement en local</a:t>
            </a:r>
          </a:p>
          <a:p>
            <a:pPr>
              <a:lnSpc>
                <a:spcPts val="663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91966" y="2646045"/>
            <a:ext cx="6540137" cy="585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5100">
                <a:solidFill>
                  <a:srgbClr val="000000"/>
                </a:solidFill>
                <a:latin typeface="Clear Sans"/>
              </a:rPr>
              <a:t>Le jeu se lance, aussi bien dans la console que dans le terminal, </a:t>
            </a:r>
            <a:r>
              <a:rPr lang="en-US" sz="5100">
                <a:solidFill>
                  <a:srgbClr val="000000"/>
                </a:solidFill>
                <a:latin typeface="Clear Sans Bold"/>
              </a:rPr>
              <a:t>mais</a:t>
            </a:r>
            <a:r>
              <a:rPr lang="en-US" sz="5100">
                <a:solidFill>
                  <a:srgbClr val="000000"/>
                </a:solidFill>
                <a:latin typeface="Clear Sans"/>
              </a:rPr>
              <a:t> contient des erreurs (</a:t>
            </a:r>
            <a:r>
              <a:rPr lang="en-US" sz="5100" u="sng">
                <a:solidFill>
                  <a:srgbClr val="000000"/>
                </a:solidFill>
                <a:latin typeface="Clear Sans"/>
              </a:rPr>
              <a:t>NaN : Not A Number</a:t>
            </a:r>
            <a:r>
              <a:rPr lang="en-US" sz="5100">
                <a:solidFill>
                  <a:srgbClr val="000000"/>
                </a:solidFill>
                <a:latin typeface="Clear Sans"/>
              </a:rPr>
              <a:t>)</a:t>
            </a:r>
          </a:p>
          <a:p>
            <a:pPr>
              <a:lnSpc>
                <a:spcPts val="663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C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305438"/>
            <a:ext cx="11344458" cy="3676124"/>
            <a:chOff x="0" y="0"/>
            <a:chExt cx="15125944" cy="49014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408190"/>
              <a:ext cx="15125944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Analyse en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3 parties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2850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12"/>
                </a:lnSpc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Revue de</a:t>
              </a:r>
            </a:p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code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929" r="0" b="5929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225153" y="2657574"/>
            <a:ext cx="6562293" cy="298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 spc="-92" u="sng">
                <a:solidFill>
                  <a:srgbClr val="FFFFFF"/>
                </a:solidFill>
                <a:latin typeface="Hammersmith One"/>
              </a:rPr>
              <a:t>Première revue de code :</a:t>
            </a:r>
            <a:r>
              <a:rPr lang="en-US" sz="4600" spc="-92">
                <a:solidFill>
                  <a:srgbClr val="FFFFFF"/>
                </a:solidFill>
                <a:latin typeface="Hammersmith One"/>
              </a:rPr>
              <a:t> analyse dans les grandes lignes</a:t>
            </a:r>
          </a:p>
          <a:p>
            <a:pPr>
              <a:lnSpc>
                <a:spcPts val="59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1235050" y="1142727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4601" y="1851691"/>
            <a:ext cx="577583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L’ensemble du programme est dans un seul fichier de 191 lignes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9993815" y="1994569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7" y="0"/>
                </a:lnTo>
                <a:lnTo>
                  <a:pt x="341687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24601" y="3900901"/>
            <a:ext cx="5775835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Translate des mots inconnus (purse) et des notions inconnues pour moi (exports)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9993815" y="3978279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7" y="0"/>
                </a:lnTo>
                <a:lnTo>
                  <a:pt x="341687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24601" y="6174166"/>
            <a:ext cx="5775835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9BC21C"/>
                </a:solidFill>
                <a:latin typeface="Clear Sans Medium"/>
              </a:rPr>
              <a:t>Bon coté : La première partie du programme définie les fonctions et la deuxième les appelle pour créer une partie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9993815" y="6231171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7" y="0"/>
                </a:lnTo>
                <a:lnTo>
                  <a:pt x="341687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903219" y="1462043"/>
            <a:ext cx="14728050" cy="7362915"/>
            <a:chOff x="0" y="0"/>
            <a:chExt cx="19637400" cy="9817220"/>
          </a:xfrm>
        </p:grpSpPr>
        <p:sp>
          <p:nvSpPr>
            <p:cNvPr name="Freeform 3" id="3"/>
            <p:cNvSpPr/>
            <p:nvPr/>
          </p:nvSpPr>
          <p:spPr>
            <a:xfrm flipH="true" flipV="false" rot="-5400000">
              <a:off x="9816011" y="-4169"/>
              <a:ext cx="9817220" cy="9825559"/>
            </a:xfrm>
            <a:custGeom>
              <a:avLst/>
              <a:gdLst/>
              <a:ahLst/>
              <a:cxnLst/>
              <a:rect r="r" b="b" t="t" l="l"/>
              <a:pathLst>
                <a:path h="9825559" w="9817220">
                  <a:moveTo>
                    <a:pt x="9817219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19" y="9825558"/>
                  </a:lnTo>
                  <a:lnTo>
                    <a:pt x="981721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t="0" r="-3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5400000">
              <a:off x="4169" y="-4169"/>
              <a:ext cx="9817220" cy="9825559"/>
            </a:xfrm>
            <a:custGeom>
              <a:avLst/>
              <a:gdLst/>
              <a:ahLst/>
              <a:cxnLst/>
              <a:rect r="r" b="b" t="t" l="l"/>
              <a:pathLst>
                <a:path h="9825559" w="9817220">
                  <a:moveTo>
                    <a:pt x="9817220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20" y="9825558"/>
                  </a:lnTo>
                  <a:lnTo>
                    <a:pt x="981722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t="0" r="-34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49285" y="809762"/>
            <a:ext cx="5610261" cy="11401452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03450" t="0" r="-1034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07582" y="990600"/>
            <a:ext cx="7747186" cy="298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 spc="-92" u="sng">
                <a:solidFill>
                  <a:srgbClr val="000000"/>
                </a:solidFill>
                <a:latin typeface="Hammersmith One"/>
              </a:rPr>
              <a:t>Deuxième revue de code :</a:t>
            </a:r>
            <a:r>
              <a:rPr lang="en-US" sz="4600" spc="-92">
                <a:solidFill>
                  <a:srgbClr val="000000"/>
                </a:solidFill>
                <a:latin typeface="Hammersmith One"/>
              </a:rPr>
              <a:t> analyse ligne par ligne</a:t>
            </a:r>
          </a:p>
          <a:p>
            <a:pPr>
              <a:lnSpc>
                <a:spcPts val="5980"/>
              </a:lnSpc>
            </a:pPr>
          </a:p>
          <a:p>
            <a:pPr>
              <a:lnSpc>
                <a:spcPts val="59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038513" y="2790326"/>
            <a:ext cx="5775835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Prise de note au brouillon avec les remarques sur les fautes sur les plus évidentes (code non factorisé, erreurs d’anglais)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8307727" y="3371354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038513" y="5058611"/>
            <a:ext cx="5775835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ear Sans Medium"/>
              </a:rPr>
              <a:t>Notes de qques idées pour plus tard : mettre les fonctions dans le sens de déroulement du jeu, tester le jeu avec plus de 6 joueurs etc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8307727" y="5355064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38513" y="7550951"/>
            <a:ext cx="5775835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9BC21C"/>
                </a:solidFill>
                <a:latin typeface="Clear Sans Medium"/>
              </a:rPr>
              <a:t>Bon côté : le namming est plutôt clair, il y a trois parties assez distinctes (initialisassions, définition, appels), ça fonctionne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8307727" y="7607956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9BC21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95507" y="952500"/>
            <a:ext cx="16572492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-160" u="sng">
                <a:solidFill>
                  <a:srgbClr val="FFFFFF"/>
                </a:solidFill>
                <a:latin typeface="Hammersmith One"/>
              </a:rPr>
              <a:t>Troisième revue de code</a:t>
            </a:r>
            <a:r>
              <a:rPr lang="en-US" sz="8000" spc="-160">
                <a:solidFill>
                  <a:srgbClr val="FFFFFF"/>
                </a:solidFill>
                <a:latin typeface="Hammersmith One"/>
              </a:rPr>
              <a:t> : globale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45424"/>
            <a:ext cx="4690646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DES FONCTIONS NE SONT PAS UTILISÉES (ISPLAYABLE) MAIS POURRAIENT ÊTRE UTILES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89400" y="5145424"/>
            <a:ext cx="4690646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REPRISE DES CONSOLE.LOG RENVOYÉS POUR COMPRENDRE CE QUE LE JEU FAIT EN L’ÉTAT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50099" y="5145424"/>
            <a:ext cx="4690646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Medium"/>
              </a:rPr>
              <a:t>DANS LE BUT D’ABOUTIR PEUT-ÊTRE À CE QUE LE JEU DOIT FAIRE EN SUBSTANCE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389400" y="4131361"/>
            <a:ext cx="587541" cy="611143"/>
            <a:chOff x="0" y="0"/>
            <a:chExt cx="783388" cy="81485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50099" y="4131361"/>
            <a:ext cx="587541" cy="611143"/>
            <a:chOff x="0" y="0"/>
            <a:chExt cx="783388" cy="81485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131361"/>
            <a:ext cx="629403" cy="611143"/>
            <a:chOff x="0" y="0"/>
            <a:chExt cx="839203" cy="81485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9BC21C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 u="none">
                  <a:solidFill>
                    <a:srgbClr val="000000"/>
                  </a:solidFill>
                  <a:latin typeface="Clear Sans Medium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17624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08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2849" y="1349957"/>
            <a:ext cx="15226451" cy="752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4"/>
              </a:lnSpc>
            </a:pPr>
            <a:r>
              <a:rPr lang="en-US" sz="3545">
                <a:solidFill>
                  <a:srgbClr val="000000"/>
                </a:solidFill>
                <a:latin typeface="Clear Sans"/>
                <a:hlinkClick r:id="rId4" tooltip="https://docs.google.com/spreadsheets/d/1DUF2isFWsqVSYhbaACYtbgcLi_YjDqpE3GLQIVgkKQg/edit#gid=69851113"/>
              </a:rPr>
              <a:t>Chaque joueur tire chacun son tour les dès (entre 1 et 6)</a:t>
            </a:r>
          </a:p>
          <a:p>
            <a:pPr>
              <a:lnSpc>
                <a:spcPts val="4964"/>
              </a:lnSpc>
            </a:pPr>
          </a:p>
          <a:p>
            <a:pPr>
              <a:lnSpc>
                <a:spcPts val="4964"/>
              </a:lnSpc>
            </a:pPr>
            <a:r>
              <a:rPr lang="en-US" sz="3545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rPr>
              <a:t>Il obtient un emplacement et une catégorie de question en fonction de cet emplacement </a:t>
            </a:r>
            <a:r>
              <a:rPr lang="en-US" sz="3545">
                <a:solidFill>
                  <a:srgbClr val="000000"/>
                </a:solidFill>
                <a:latin typeface="Clear Sans Italics"/>
                <a:hlinkClick r:id="rId6" tooltip="https://docs.google.com/spreadsheets/d/1DUF2isFWsqVSYhbaACYtbgcLi_YjDqpE3GLQIVgkKQg/edit#gid=69851113"/>
              </a:rPr>
              <a:t>(qui est rock quand l’emplacement est 3, 7, 11 et Nan)</a:t>
            </a:r>
          </a:p>
          <a:p>
            <a:pPr>
              <a:lnSpc>
                <a:spcPts val="4964"/>
              </a:lnSpc>
            </a:pPr>
          </a:p>
          <a:p>
            <a:pPr>
              <a:lnSpc>
                <a:spcPts val="4964"/>
              </a:lnSpc>
            </a:pPr>
            <a:r>
              <a:rPr lang="en-US" sz="3545">
                <a:solidFill>
                  <a:srgbClr val="000000"/>
                </a:solidFill>
                <a:latin typeface="Clear Sans"/>
                <a:hlinkClick r:id="rId7" tooltip="https://docs.google.com/spreadsheets/d/1DUF2isFWsqVSYhbaACYtbgcLi_YjDqpE3GLQIVgkKQg/edit#gid=69851113"/>
              </a:rPr>
              <a:t>Quand la réponse est correcte, il obtient 1 gold</a:t>
            </a:r>
          </a:p>
          <a:p>
            <a:pPr>
              <a:lnSpc>
                <a:spcPts val="4964"/>
              </a:lnSpc>
            </a:pPr>
          </a:p>
          <a:p>
            <a:pPr>
              <a:lnSpc>
                <a:spcPts val="4964"/>
              </a:lnSpc>
            </a:pPr>
            <a:r>
              <a:rPr lang="en-US" sz="3545">
                <a:solidFill>
                  <a:srgbClr val="000000"/>
                </a:solidFill>
                <a:latin typeface="Clear Sans"/>
                <a:hlinkClick r:id="rId8" tooltip="https://docs.google.com/spreadsheets/d/1DUF2isFWsqVSYhbaACYtbgcLi_YjDqpE3GLQIVgkKQg/edit#gid=69851113"/>
              </a:rPr>
              <a:t>Quand elle est incorrecte, il est placé en pénalité dont il ne peut sortir qu’en effectuant un lancé de dès impair</a:t>
            </a:r>
          </a:p>
          <a:p>
            <a:pPr>
              <a:lnSpc>
                <a:spcPts val="4964"/>
              </a:lnSpc>
            </a:pPr>
          </a:p>
          <a:p>
            <a:pPr>
              <a:lnSpc>
                <a:spcPts val="4964"/>
              </a:lnSpc>
            </a:pPr>
            <a:r>
              <a:rPr lang="en-US" sz="3545">
                <a:solidFill>
                  <a:srgbClr val="000000"/>
                </a:solidFill>
                <a:latin typeface="Clear Sans"/>
                <a:hlinkClick r:id="rId9" tooltip="https://docs.google.com/spreadsheets/d/1DUF2isFWsqVSYhbaACYtbgcLi_YjDqpE3GLQIVgkKQg/edit#gid=69851113"/>
              </a:rPr>
              <a:t>Le premier à 6 remporte le jeu</a:t>
            </a:r>
          </a:p>
          <a:p>
            <a:pPr>
              <a:lnSpc>
                <a:spcPts val="49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534107" y="8228250"/>
            <a:ext cx="8725193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52"/>
              </a:lnSpc>
            </a:pPr>
            <a:r>
              <a:rPr lang="en-US" sz="8424" spc="-168">
                <a:solidFill>
                  <a:srgbClr val="000000"/>
                </a:solidFill>
                <a:latin typeface="Hammersmith One"/>
              </a:rPr>
              <a:t>Notice du jeu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DAFrIpWXxoY</dc:identifier>
  <dcterms:modified xsi:type="dcterms:W3CDTF">2011-08-01T06:04:30Z</dcterms:modified>
  <cp:revision>1</cp:revision>
  <dc:title>Thibault Vinchent</dc:title>
</cp:coreProperties>
</file>